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6" r:id="rId2"/>
    <p:sldId id="257" r:id="rId3"/>
    <p:sldId id="356" r:id="rId4"/>
    <p:sldId id="397" r:id="rId5"/>
    <p:sldId id="355" r:id="rId6"/>
    <p:sldId id="265" r:id="rId7"/>
    <p:sldId id="400" r:id="rId8"/>
    <p:sldId id="286" r:id="rId9"/>
    <p:sldId id="401" r:id="rId10"/>
    <p:sldId id="296" r:id="rId11"/>
    <p:sldId id="404" r:id="rId12"/>
    <p:sldId id="293" r:id="rId13"/>
    <p:sldId id="402" r:id="rId14"/>
    <p:sldId id="403" r:id="rId15"/>
    <p:sldId id="398" r:id="rId16"/>
    <p:sldId id="287" r:id="rId17"/>
    <p:sldId id="290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4660"/>
  </p:normalViewPr>
  <p:slideViewPr>
    <p:cSldViewPr snapToGrid="0">
      <p:cViewPr varScale="1">
        <p:scale>
          <a:sx n="86" d="100"/>
          <a:sy n="86" d="100"/>
        </p:scale>
        <p:origin x="33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82402-A789-4403-AAA1-6E8E70DD0EF9}" type="datetimeFigureOut">
              <a:rPr lang="nl-NL" smtClean="0"/>
              <a:t>22-10-2022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DC47-0A69-40C5-A714-21E5681584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65456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82402-A789-4403-AAA1-6E8E70DD0EF9}" type="datetimeFigureOut">
              <a:rPr lang="nl-NL" smtClean="0"/>
              <a:t>22-10-2022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DC47-0A69-40C5-A714-21E5681584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108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82402-A789-4403-AAA1-6E8E70DD0EF9}" type="datetimeFigureOut">
              <a:rPr lang="nl-NL" smtClean="0"/>
              <a:t>22-10-2022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DC47-0A69-40C5-A714-21E5681584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63431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82402-A789-4403-AAA1-6E8E70DD0EF9}" type="datetimeFigureOut">
              <a:rPr lang="nl-NL" smtClean="0"/>
              <a:t>22-10-2022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DC47-0A69-40C5-A714-21E568158464}" type="slidenum">
              <a:rPr lang="nl-NL" smtClean="0"/>
              <a:t>‹nr.›</a:t>
            </a:fld>
            <a:endParaRPr lang="nl-NL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18546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82402-A789-4403-AAA1-6E8E70DD0EF9}" type="datetimeFigureOut">
              <a:rPr lang="nl-NL" smtClean="0"/>
              <a:t>22-10-2022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DC47-0A69-40C5-A714-21E5681584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66404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82402-A789-4403-AAA1-6E8E70DD0EF9}" type="datetimeFigureOut">
              <a:rPr lang="nl-NL" smtClean="0"/>
              <a:t>22-10-2022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DC47-0A69-40C5-A714-21E5681584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67146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82402-A789-4403-AAA1-6E8E70DD0EF9}" type="datetimeFigureOut">
              <a:rPr lang="nl-NL" smtClean="0"/>
              <a:t>22-10-2022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DC47-0A69-40C5-A714-21E5681584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78290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82402-A789-4403-AAA1-6E8E70DD0EF9}" type="datetimeFigureOut">
              <a:rPr lang="nl-NL" smtClean="0"/>
              <a:t>22-10-2022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DC47-0A69-40C5-A714-21E5681584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56371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82402-A789-4403-AAA1-6E8E70DD0EF9}" type="datetimeFigureOut">
              <a:rPr lang="nl-NL" smtClean="0"/>
              <a:t>22-10-2022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DC47-0A69-40C5-A714-21E5681584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26607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kst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52E95B-5E68-426F-9DAE-2C6060006EC9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383602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82402-A789-4403-AAA1-6E8E70DD0EF9}" type="datetimeFigureOut">
              <a:rPr lang="nl-NL" smtClean="0"/>
              <a:t>22-10-2022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DC47-0A69-40C5-A714-21E5681584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8225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82402-A789-4403-AAA1-6E8E70DD0EF9}" type="datetimeFigureOut">
              <a:rPr lang="nl-NL" smtClean="0"/>
              <a:t>22-10-2022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DC47-0A69-40C5-A714-21E5681584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5389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82402-A789-4403-AAA1-6E8E70DD0EF9}" type="datetimeFigureOut">
              <a:rPr lang="nl-NL" smtClean="0"/>
              <a:t>22-10-2022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DC47-0A69-40C5-A714-21E5681584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4263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82402-A789-4403-AAA1-6E8E70DD0EF9}" type="datetimeFigureOut">
              <a:rPr lang="nl-NL" smtClean="0"/>
              <a:t>22-10-2022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DC47-0A69-40C5-A714-21E5681584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2561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82402-A789-4403-AAA1-6E8E70DD0EF9}" type="datetimeFigureOut">
              <a:rPr lang="nl-NL" smtClean="0"/>
              <a:t>22-10-2022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DC47-0A69-40C5-A714-21E5681584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571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82402-A789-4403-AAA1-6E8E70DD0EF9}" type="datetimeFigureOut">
              <a:rPr lang="nl-NL" smtClean="0"/>
              <a:t>22-10-2022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DC47-0A69-40C5-A714-21E5681584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6779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82402-A789-4403-AAA1-6E8E70DD0EF9}" type="datetimeFigureOut">
              <a:rPr lang="nl-NL" smtClean="0"/>
              <a:t>22-10-2022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DC47-0A69-40C5-A714-21E5681584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2679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82402-A789-4403-AAA1-6E8E70DD0EF9}" type="datetimeFigureOut">
              <a:rPr lang="nl-NL" smtClean="0"/>
              <a:t>22-10-2022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DC47-0A69-40C5-A714-21E5681584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2909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82402-A789-4403-AAA1-6E8E70DD0EF9}" type="datetimeFigureOut">
              <a:rPr lang="nl-NL" smtClean="0"/>
              <a:t>22-10-2022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F9DC47-0A69-40C5-A714-21E5681584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83635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32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m4a"/><Relationship Id="rId7" Type="http://schemas.openxmlformats.org/officeDocument/2006/relationships/image" Target="../media/image3.jp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9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4.m4a"/><Relationship Id="rId7" Type="http://schemas.openxmlformats.org/officeDocument/2006/relationships/image" Target="../media/image3.jpg"/><Relationship Id="rId2" Type="http://schemas.microsoft.com/office/2007/relationships/media" Target="../media/media14.m4a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emocratie – Betekenis en kenmerken politiek begrip | Historiek">
            <a:extLst>
              <a:ext uri="{FF2B5EF4-FFF2-40B4-BE49-F238E27FC236}">
                <a16:creationId xmlns:a16="http://schemas.microsoft.com/office/drawing/2014/main" id="{4030C741-8329-4998-B8A9-34165CDA9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6116"/>
            <a:ext cx="12192000" cy="974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3E370A1-9B2C-4E3B-B1CA-121B819076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86083" y="2675955"/>
            <a:ext cx="9001462" cy="3831377"/>
          </a:xfrm>
        </p:spPr>
        <p:txBody>
          <a:bodyPr>
            <a:normAutofit fontScale="90000"/>
          </a:bodyPr>
          <a:lstStyle/>
          <a:p>
            <a:r>
              <a:rPr lang="nl-N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</a:rPr>
              <a:t>Havo/vwo 1</a:t>
            </a:r>
            <a:br>
              <a:rPr lang="nl-N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</a:rPr>
            </a:br>
            <a:r>
              <a:rPr lang="nl-N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</a:rPr>
              <a:t>Hoofdstuk 2: De </a:t>
            </a:r>
            <a:r>
              <a:rPr lang="nl-N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</a:rPr>
              <a:t>grieken</a:t>
            </a:r>
            <a:br>
              <a:rPr lang="nl-N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</a:rPr>
            </a:br>
            <a:br>
              <a:rPr lang="nl-N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</a:rPr>
            </a:br>
            <a:r>
              <a:rPr lang="nl-NL" dirty="0">
                <a:effectLst/>
                <a:highlight>
                  <a:srgbClr val="800000"/>
                </a:highlight>
              </a:rPr>
              <a:t>Les 3: democratie en politiek in de Griekse stadstaat</a:t>
            </a:r>
            <a:br>
              <a:rPr lang="nl-NL" dirty="0">
                <a:effectLst/>
                <a:highlight>
                  <a:srgbClr val="800000"/>
                </a:highlight>
              </a:rPr>
            </a:br>
            <a:br>
              <a:rPr lang="nl-NL" dirty="0">
                <a:effectLst/>
                <a:highlight>
                  <a:srgbClr val="800000"/>
                </a:highlight>
              </a:rPr>
            </a:br>
            <a:endParaRPr lang="nl-NL" dirty="0">
              <a:effectLst/>
              <a:highlight>
                <a:srgbClr val="800000"/>
              </a:highlight>
            </a:endParaRPr>
          </a:p>
        </p:txBody>
      </p:sp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779B54C7-0CD1-4E55-811B-1F2AD17008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33"/>
          <a:stretch/>
        </p:blipFill>
        <p:spPr>
          <a:xfrm>
            <a:off x="94102" y="116697"/>
            <a:ext cx="2391981" cy="236017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5AE11EC-50D3-46D0-B51A-D1462D031E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2882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68"/>
    </mc:Choice>
    <mc:Fallback>
      <p:transition spd="slow" advTm="16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4F10E0-3B8C-48FB-99DC-0F1C0C629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47077124-52C0-46B7-B824-008919EE8E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2716394"/>
              </p:ext>
            </p:extLst>
          </p:nvPr>
        </p:nvGraphicFramePr>
        <p:xfrm>
          <a:off x="914400" y="715617"/>
          <a:ext cx="10353674" cy="53158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76837">
                  <a:extLst>
                    <a:ext uri="{9D8B030D-6E8A-4147-A177-3AD203B41FA5}">
                      <a16:colId xmlns:a16="http://schemas.microsoft.com/office/drawing/2014/main" val="1324568115"/>
                    </a:ext>
                  </a:extLst>
                </a:gridCol>
                <a:gridCol w="5176837">
                  <a:extLst>
                    <a:ext uri="{9D8B030D-6E8A-4147-A177-3AD203B41FA5}">
                      <a16:colId xmlns:a16="http://schemas.microsoft.com/office/drawing/2014/main" val="147224855"/>
                    </a:ext>
                  </a:extLst>
                </a:gridCol>
              </a:tblGrid>
              <a:tr h="1127163">
                <a:tc>
                  <a:txBody>
                    <a:bodyPr/>
                    <a:lstStyle/>
                    <a:p>
                      <a:pPr algn="ctr"/>
                      <a:r>
                        <a:rPr lang="nl-NL" sz="3600" dirty="0"/>
                        <a:t>Den Haag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3600" dirty="0"/>
                        <a:t>Athene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687253"/>
                  </a:ext>
                </a:extLst>
              </a:tr>
              <a:tr h="653039">
                <a:tc>
                  <a:txBody>
                    <a:bodyPr/>
                    <a:lstStyle/>
                    <a:p>
                      <a:r>
                        <a:rPr lang="nl-NL" sz="2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gekozen beroepspolitici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Meebeslissen naast beroep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5206174"/>
                  </a:ext>
                </a:extLst>
              </a:tr>
              <a:tr h="653039">
                <a:tc>
                  <a:txBody>
                    <a:bodyPr/>
                    <a:lstStyle/>
                    <a:p>
                      <a:r>
                        <a:rPr lang="nl-NL" sz="2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Burgers mogen 2x per vier jaar stemmen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Burgers konden altijd stemmen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861332"/>
                  </a:ext>
                </a:extLst>
              </a:tr>
              <a:tr h="653039">
                <a:tc>
                  <a:txBody>
                    <a:bodyPr/>
                    <a:lstStyle/>
                    <a:p>
                      <a:r>
                        <a:rPr lang="nl-NL" sz="2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jaar lang een kabinet van ministers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Elke maand een nieuwe regering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4613990"/>
                  </a:ext>
                </a:extLst>
              </a:tr>
              <a:tr h="653039">
                <a:tc>
                  <a:txBody>
                    <a:bodyPr/>
                    <a:lstStyle/>
                    <a:p>
                      <a:r>
                        <a:rPr lang="nl-NL" sz="2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Vrouwen mogen kiezen en gekozen worden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Vrouwen namen niet deel aan de politiek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2527710"/>
                  </a:ext>
                </a:extLst>
              </a:tr>
              <a:tr h="653039">
                <a:tc>
                  <a:txBody>
                    <a:bodyPr/>
                    <a:lstStyle/>
                    <a:p>
                      <a:r>
                        <a:rPr lang="nl-NL" sz="2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Politici worden niet verbannen, wel ontslagen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Politici kunnen worden verbannen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2184961"/>
                  </a:ext>
                </a:extLst>
              </a:tr>
            </a:tbl>
          </a:graphicData>
        </a:graphic>
      </p:graphicFrame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20FD1E35-D16E-4D25-A7F6-490A0EC40E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25"/>
          <a:stretch/>
        </p:blipFill>
        <p:spPr>
          <a:xfrm>
            <a:off x="59185" y="55486"/>
            <a:ext cx="733296" cy="731173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F843440-C8BB-45C2-B142-E4BE389017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524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413"/>
    </mc:Choice>
    <mc:Fallback>
      <p:transition spd="slow" advTm="160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3EFD67-0A30-4B52-8894-3D8FA2B67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4" y="254494"/>
            <a:ext cx="10353761" cy="1326321"/>
          </a:xfrm>
        </p:spPr>
        <p:txBody>
          <a:bodyPr/>
          <a:lstStyle/>
          <a:p>
            <a:r>
              <a:rPr lang="nl-NL" dirty="0">
                <a:highlight>
                  <a:srgbClr val="800000"/>
                </a:highlight>
              </a:rPr>
              <a:t>Gelijkheid in Athene? De </a:t>
            </a:r>
            <a:r>
              <a:rPr lang="nl-NL" dirty="0">
                <a:solidFill>
                  <a:srgbClr val="FFFF00"/>
                </a:solidFill>
                <a:highlight>
                  <a:srgbClr val="800000"/>
                </a:highlight>
              </a:rPr>
              <a:t>sociale verschillen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DDC6AF9-A443-43DE-866B-2AAC2D2293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096064"/>
            <a:ext cx="10353762" cy="4402390"/>
          </a:xfrm>
        </p:spPr>
        <p:txBody>
          <a:bodyPr>
            <a:normAutofit fontScale="92500"/>
          </a:bodyPr>
          <a:lstStyle/>
          <a:p>
            <a:r>
              <a:rPr lang="nl-NL" sz="2800" b="1" dirty="0">
                <a:solidFill>
                  <a:srgbClr val="FFFF00"/>
                </a:solidFill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Burgerrecht: </a:t>
            </a: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het recht om te stemmen in de </a:t>
            </a:r>
            <a:r>
              <a:rPr lang="nl-NL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volksvergadering.</a:t>
            </a:r>
          </a:p>
          <a:p>
            <a:r>
              <a:rPr lang="nl-NL" sz="2800" dirty="0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Aantekening over Athene</a:t>
            </a: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nl-NL" sz="2800" i="1" dirty="0">
                <a:latin typeface="Arial" panose="020B0604020202020204" pitchFamily="34" charset="0"/>
                <a:cs typeface="Arial" panose="020B0604020202020204" pitchFamily="34" charset="0"/>
              </a:rPr>
              <a:t>Atheners met burgerrecht mochten stemmen (geen vrouwen, slaven of vreemden).</a:t>
            </a:r>
          </a:p>
          <a:p>
            <a:r>
              <a:rPr lang="nl-NL" sz="2800" b="1" dirty="0">
                <a:solidFill>
                  <a:srgbClr val="FFFF00"/>
                </a:solidFill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Sociale verschillen</a:t>
            </a: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: verschil in de rechten die mensen hebben in één samenleving; mannen mogen stemmen, vrouwen niet </a:t>
            </a: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ongelijkheid.</a:t>
            </a:r>
          </a:p>
          <a:p>
            <a:r>
              <a:rPr lang="nl-NL" sz="2800" dirty="0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Wie heeft de meeste rechten? </a:t>
            </a: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Een Atheense vrije man, een Atheense vrije vrouw of een slaaf?</a:t>
            </a:r>
          </a:p>
          <a:p>
            <a:endParaRPr lang="nl-NL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/>
          </a:p>
          <a:p>
            <a:endParaRPr lang="nl-NL" b="1" dirty="0">
              <a:solidFill>
                <a:srgbClr val="FFFF00"/>
              </a:solidFill>
            </a:endParaRPr>
          </a:p>
        </p:txBody>
      </p:sp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A7E55624-B735-4D34-942E-59B7CE1122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25"/>
          <a:stretch/>
        </p:blipFill>
        <p:spPr>
          <a:xfrm>
            <a:off x="59184" y="55486"/>
            <a:ext cx="1031165" cy="102817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3179AF8-4C60-4F54-AA6A-7736F2CAD6A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7945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366"/>
    </mc:Choice>
    <mc:Fallback>
      <p:transition spd="slow" advTm="703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3D6876-897F-4E24-82A9-72D8CD05B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F250C56-871E-4DAE-86B4-8CE57E5DC2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101C035-205C-4141-BC6D-6524882481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242" y="1167479"/>
            <a:ext cx="10018866" cy="555230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A226E80F-C6B1-400A-87EC-E20D7F540E4D}"/>
              </a:ext>
            </a:extLst>
          </p:cNvPr>
          <p:cNvSpPr txBox="1"/>
          <p:nvPr/>
        </p:nvSpPr>
        <p:spPr>
          <a:xfrm>
            <a:off x="62143" y="43260"/>
            <a:ext cx="117540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400" dirty="0">
                <a:highlight>
                  <a:srgbClr val="800000"/>
                </a:highlight>
              </a:rPr>
              <a:t>Einde van de democratie in Griekenland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7226000-8EC4-49A6-94EF-47A6E6067A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471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24"/>
    </mc:Choice>
    <mc:Fallback>
      <p:transition spd="slow" advTm="9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0B5724-39F7-4943-8D82-22D920EC1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6" y="112451"/>
            <a:ext cx="10353761" cy="1326321"/>
          </a:xfrm>
        </p:spPr>
        <p:txBody>
          <a:bodyPr/>
          <a:lstStyle/>
          <a:p>
            <a:r>
              <a:rPr lang="nl-NL" dirty="0">
                <a:highlight>
                  <a:srgbClr val="800000"/>
                </a:highlight>
              </a:rPr>
              <a:t>Alexander de grote (356 – 323 v.Chr.)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7FBCD69-D934-4BB3-B6EC-526EE1215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2089" y="1802166"/>
            <a:ext cx="7645468" cy="3989034"/>
          </a:xfrm>
        </p:spPr>
        <p:txBody>
          <a:bodyPr>
            <a:normAutofit/>
          </a:bodyPr>
          <a:lstStyle/>
          <a:p>
            <a:r>
              <a:rPr lang="nl-NL" sz="3600" dirty="0">
                <a:highlight>
                  <a:srgbClr val="800000"/>
                </a:highlight>
              </a:rPr>
              <a:t>Koning uit Macedonië .</a:t>
            </a:r>
          </a:p>
          <a:p>
            <a:r>
              <a:rPr lang="nl-NL" sz="3600" dirty="0">
                <a:highlight>
                  <a:srgbClr val="800000"/>
                </a:highlight>
              </a:rPr>
              <a:t>Veroverde een gigantisch wereldrijk!</a:t>
            </a:r>
          </a:p>
          <a:p>
            <a:r>
              <a:rPr lang="nl-NL" sz="3600" dirty="0">
                <a:highlight>
                  <a:srgbClr val="800000"/>
                </a:highlight>
              </a:rPr>
              <a:t>Beëindigde de </a:t>
            </a:r>
            <a:r>
              <a:rPr lang="nl-NL" sz="3600" b="1" dirty="0">
                <a:solidFill>
                  <a:srgbClr val="FFFF00"/>
                </a:solidFill>
                <a:highlight>
                  <a:srgbClr val="800000"/>
                </a:highlight>
              </a:rPr>
              <a:t>democratie</a:t>
            </a:r>
            <a:r>
              <a:rPr lang="nl-NL" sz="3600" dirty="0">
                <a:highlight>
                  <a:srgbClr val="800000"/>
                </a:highlight>
              </a:rPr>
              <a:t> in Athene; Alexander was de baas.</a:t>
            </a:r>
          </a:p>
          <a:p>
            <a:endParaRPr lang="nl-NL" sz="3600" dirty="0">
              <a:highlight>
                <a:srgbClr val="800000"/>
              </a:highlight>
            </a:endParaRPr>
          </a:p>
        </p:txBody>
      </p:sp>
      <p:pic>
        <p:nvPicPr>
          <p:cNvPr id="1026" name="Picture 2" descr="Alexander de Grote">
            <a:extLst>
              <a:ext uri="{FF2B5EF4-FFF2-40B4-BE49-F238E27FC236}">
                <a16:creationId xmlns:a16="http://schemas.microsoft.com/office/drawing/2014/main" id="{564501FD-3E28-4A00-BCDB-CEB9DCE91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66" y="1802166"/>
            <a:ext cx="3064202" cy="387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0E54B7E5-D250-4032-9026-3403F2F13B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25"/>
          <a:stretch/>
        </p:blipFill>
        <p:spPr>
          <a:xfrm>
            <a:off x="59184" y="55486"/>
            <a:ext cx="1031165" cy="102817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768851C-902A-4AC2-B485-CE89C7AD8D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40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087"/>
    </mc:Choice>
    <mc:Fallback>
      <p:transition spd="slow" advTm="55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0B5724-39F7-4943-8D82-22D920EC1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6" y="112451"/>
            <a:ext cx="10353761" cy="1326321"/>
          </a:xfrm>
        </p:spPr>
        <p:txBody>
          <a:bodyPr/>
          <a:lstStyle/>
          <a:p>
            <a:r>
              <a:rPr lang="nl-NL" dirty="0">
                <a:highlight>
                  <a:srgbClr val="800000"/>
                </a:highlight>
              </a:rPr>
              <a:t>Alexander de grote (356 – 323 v.Chr.)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7FBCD69-D934-4BB3-B6EC-526EE1215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2089" y="1802165"/>
            <a:ext cx="7645468" cy="4518735"/>
          </a:xfrm>
        </p:spPr>
        <p:txBody>
          <a:bodyPr>
            <a:normAutofit fontScale="92500" lnSpcReduction="10000"/>
          </a:bodyPr>
          <a:lstStyle/>
          <a:p>
            <a:r>
              <a:rPr lang="nl-NL" sz="3600" dirty="0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Onder de indruk van de Griekse </a:t>
            </a:r>
            <a:r>
              <a:rPr lang="nl-NL" sz="3600" b="1" dirty="0">
                <a:solidFill>
                  <a:srgbClr val="FFFF00"/>
                </a:solidFill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cultuur</a:t>
            </a:r>
            <a:r>
              <a:rPr lang="nl-NL" sz="3600" dirty="0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, kunst en bouwstijl.</a:t>
            </a:r>
          </a:p>
          <a:p>
            <a:r>
              <a:rPr lang="nl-NL" sz="3600" dirty="0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Grieks werd de belangrijkste taal in het wereldrijk.</a:t>
            </a:r>
          </a:p>
          <a:p>
            <a:r>
              <a:rPr lang="nl-NL" sz="3600" b="1" dirty="0">
                <a:solidFill>
                  <a:srgbClr val="FFFF00"/>
                </a:solidFill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Hellenisme</a:t>
            </a:r>
            <a:r>
              <a:rPr lang="nl-NL" sz="3600" dirty="0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; het verspreiden van de Griekse cultuur door Alexander de Grote.</a:t>
            </a:r>
          </a:p>
          <a:p>
            <a:endParaRPr lang="nl-NL" sz="3600" dirty="0">
              <a:highlight>
                <a:srgbClr val="800000"/>
              </a:highlight>
            </a:endParaRPr>
          </a:p>
        </p:txBody>
      </p:sp>
      <p:pic>
        <p:nvPicPr>
          <p:cNvPr id="2050" name="Picture 2" descr="Alexander de Grote">
            <a:extLst>
              <a:ext uri="{FF2B5EF4-FFF2-40B4-BE49-F238E27FC236}">
                <a16:creationId xmlns:a16="http://schemas.microsoft.com/office/drawing/2014/main" id="{FEC82CE5-BE1E-4166-AB93-349967FBE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59" y="1802164"/>
            <a:ext cx="3470875" cy="347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E06689D4-E32B-4CD6-9292-B84586B650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25"/>
          <a:stretch/>
        </p:blipFill>
        <p:spPr>
          <a:xfrm>
            <a:off x="59184" y="55486"/>
            <a:ext cx="1031165" cy="102817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DFE06D1-5AE6-4D1F-BA25-5A156CA541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406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387"/>
    </mc:Choice>
    <mc:Fallback>
      <p:transition spd="slow" advTm="56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EC89A1-A758-48FB-AA4D-3B004828C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2572" y="92904"/>
            <a:ext cx="10353761" cy="1326321"/>
          </a:xfrm>
        </p:spPr>
        <p:txBody>
          <a:bodyPr>
            <a:normAutofit/>
          </a:bodyPr>
          <a:lstStyle/>
          <a:p>
            <a:r>
              <a:rPr lang="nl-NL" sz="4400" dirty="0">
                <a:highlight>
                  <a:srgbClr val="800000"/>
                </a:highlight>
              </a:rPr>
              <a:t>Alexander de grote van Macedonië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7B45DE0-71C7-4EC3-B4B0-E1AEA26F1D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2" descr="Alexander de Grote - Macedonische wereldveroveraar | Historiek">
            <a:extLst>
              <a:ext uri="{FF2B5EF4-FFF2-40B4-BE49-F238E27FC236}">
                <a16:creationId xmlns:a16="http://schemas.microsoft.com/office/drawing/2014/main" id="{D8AD3CFD-4179-4E41-B74B-00B846764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639" y="1419225"/>
            <a:ext cx="8077200" cy="482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52A467F-F54E-4C17-A012-FA8BA759E3B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54" t="12889" r="7495" b="15555"/>
          <a:stretch/>
        </p:blipFill>
        <p:spPr>
          <a:xfrm>
            <a:off x="144822" y="182880"/>
            <a:ext cx="11934330" cy="6451600"/>
          </a:xfrm>
          <a:prstGeom prst="rect">
            <a:avLst/>
          </a:prstGeom>
        </p:spPr>
      </p:pic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223106AE-A277-48F6-B2CA-B5AE71179A6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25"/>
          <a:stretch/>
        </p:blipFill>
        <p:spPr>
          <a:xfrm>
            <a:off x="59184" y="55486"/>
            <a:ext cx="1031165" cy="102817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976C12F-F92D-4E64-BAC8-C2700DFF90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0774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61"/>
    </mc:Choice>
    <mc:Fallback>
      <p:transition spd="slow" advTm="14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72DDBE-EAFA-40FE-B5D8-8A1E0A92D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-118369"/>
            <a:ext cx="10353761" cy="1326321"/>
          </a:xfrm>
        </p:spPr>
        <p:txBody>
          <a:bodyPr>
            <a:normAutofit/>
          </a:bodyPr>
          <a:lstStyle/>
          <a:p>
            <a:r>
              <a:rPr lang="nl-NL" sz="4000" dirty="0">
                <a:highlight>
                  <a:srgbClr val="800000"/>
                </a:highlight>
              </a:rPr>
              <a:t>Controlevragen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B903F3B-43F5-4611-B9EA-1B953D0EF9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283" y="1381807"/>
            <a:ext cx="11682717" cy="5041928"/>
          </a:xfrm>
        </p:spPr>
        <p:txBody>
          <a:bodyPr>
            <a:noAutofit/>
          </a:bodyPr>
          <a:lstStyle/>
          <a:p>
            <a:pPr algn="l">
              <a:buFont typeface="+mj-lt"/>
              <a:buAutoNum type="arabicPeriod"/>
            </a:pPr>
            <a:r>
              <a:rPr lang="nl-NL" sz="2800" b="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</a:rPr>
              <a:t>Geef de betekenis van de volgende begrippen: </a:t>
            </a:r>
            <a:r>
              <a:rPr lang="nl-NL" sz="28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</a:rPr>
              <a:t>aristocratie, democratie, monarchie, tirannie, ostracisme, burgerschap, politiek, volksvergadering.</a:t>
            </a:r>
          </a:p>
          <a:p>
            <a:pPr algn="l">
              <a:buFont typeface="+mj-lt"/>
              <a:buAutoNum type="arabicPeriod"/>
            </a:pPr>
            <a:r>
              <a:rPr lang="nl-NL" sz="2800" b="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</a:rPr>
              <a:t>Hoe werd Athene de eerste </a:t>
            </a:r>
            <a:r>
              <a:rPr lang="nl-NL" sz="28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</a:rPr>
              <a:t>democratie</a:t>
            </a:r>
            <a:r>
              <a:rPr lang="nl-NL" sz="2800" b="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</a:rPr>
              <a:t>? Benoem in jouw antwoord welke </a:t>
            </a:r>
            <a:r>
              <a:rPr lang="nl-NL" sz="28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</a:rPr>
              <a:t>staatsvorm</a:t>
            </a:r>
            <a:r>
              <a:rPr lang="nl-NL" sz="2800" b="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</a:rPr>
              <a:t> Athene eerst had.</a:t>
            </a:r>
          </a:p>
          <a:p>
            <a:pPr algn="l">
              <a:buFont typeface="+mj-lt"/>
              <a:buAutoNum type="arabicPeriod"/>
            </a:pPr>
            <a:r>
              <a:rPr lang="nl-NL" sz="2800" b="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</a:rPr>
              <a:t>Leg uit hoe </a:t>
            </a:r>
            <a:r>
              <a:rPr lang="nl-NL" sz="28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</a:rPr>
              <a:t>Ostracisme</a:t>
            </a:r>
            <a:r>
              <a:rPr lang="nl-NL" sz="2800" b="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</a:rPr>
              <a:t> een </a:t>
            </a:r>
            <a:r>
              <a:rPr lang="nl-NL" sz="28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</a:rPr>
              <a:t>tirannie</a:t>
            </a:r>
            <a:r>
              <a:rPr lang="nl-NL" sz="2800" b="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</a:rPr>
              <a:t> moest voorkomen.</a:t>
            </a:r>
          </a:p>
          <a:p>
            <a:pPr algn="l">
              <a:buFont typeface="+mj-lt"/>
              <a:buAutoNum type="arabicPeriod"/>
            </a:pPr>
            <a:r>
              <a:rPr lang="nl-NL" sz="2800" b="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</a:rPr>
              <a:t>Leg uit wat </a:t>
            </a:r>
            <a:r>
              <a:rPr lang="nl-NL" sz="28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</a:rPr>
              <a:t>burgerschap</a:t>
            </a:r>
            <a:r>
              <a:rPr lang="nl-NL" sz="2800" b="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</a:rPr>
              <a:t> in de </a:t>
            </a:r>
            <a:r>
              <a:rPr lang="nl-NL" sz="28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</a:rPr>
              <a:t>stadstaat</a:t>
            </a:r>
            <a:r>
              <a:rPr lang="nl-NL" sz="2800" b="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</a:rPr>
              <a:t> inhield en wie er politieke macht had.</a:t>
            </a:r>
          </a:p>
          <a:p>
            <a:pPr algn="l">
              <a:buFont typeface="+mj-lt"/>
              <a:buAutoNum type="arabicPeriod"/>
            </a:pPr>
            <a:endParaRPr lang="nl-NL" sz="2400" dirty="0">
              <a:effectLst/>
              <a:highlight>
                <a:srgbClr val="800000"/>
              </a:highlight>
            </a:endParaRPr>
          </a:p>
        </p:txBody>
      </p:sp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93D0DF04-8FFF-4A2E-B4F3-6239AA8D66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25"/>
          <a:stretch/>
        </p:blipFill>
        <p:spPr>
          <a:xfrm>
            <a:off x="59184" y="55486"/>
            <a:ext cx="1031165" cy="102817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DE4CB13-B388-47E5-8060-3214FF9997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751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487"/>
    </mc:Choice>
    <mc:Fallback>
      <p:transition spd="slow" advTm="30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623F10-4263-42CA-82B1-423B06313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190500"/>
            <a:ext cx="10353761" cy="1535871"/>
          </a:xfrm>
        </p:spPr>
        <p:txBody>
          <a:bodyPr>
            <a:normAutofit/>
          </a:bodyPr>
          <a:lstStyle/>
          <a:p>
            <a:r>
              <a:rPr lang="nl-NL" sz="4800" dirty="0">
                <a:highlight>
                  <a:srgbClr val="800000"/>
                </a:highlight>
              </a:rPr>
              <a:t>Huiswerk voor </a:t>
            </a:r>
            <a:br>
              <a:rPr lang="nl-NL" sz="4800" dirty="0">
                <a:highlight>
                  <a:srgbClr val="800000"/>
                </a:highlight>
              </a:rPr>
            </a:br>
            <a:r>
              <a:rPr lang="nl-NL" sz="4800" dirty="0">
                <a:highlight>
                  <a:srgbClr val="800000"/>
                </a:highlight>
              </a:rPr>
              <a:t>de volgende les: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2DD84A9-8442-4610-B315-C289823A50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096064"/>
            <a:ext cx="10353762" cy="4361886"/>
          </a:xfrm>
        </p:spPr>
        <p:txBody>
          <a:bodyPr>
            <a:normAutofit/>
          </a:bodyPr>
          <a:lstStyle/>
          <a:p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Ga naar de Wikiwijs-site (link staat in magister bij het huiswerk). </a:t>
            </a:r>
          </a:p>
          <a:p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Schrijf de vragen van de wikiwijs over </a:t>
            </a:r>
            <a:r>
              <a:rPr lang="fr-FR" sz="2800" b="1" i="1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Les 2: </a:t>
            </a:r>
            <a:r>
              <a:rPr lang="fr-FR" sz="2800" b="1" i="1" dirty="0" err="1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Athene</a:t>
            </a:r>
            <a:r>
              <a:rPr lang="fr-FR" sz="2800" b="1" i="1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 en </a:t>
            </a:r>
            <a:r>
              <a:rPr lang="fr-FR" sz="2800" b="1" i="1" dirty="0" err="1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Sparta</a:t>
            </a:r>
            <a:r>
              <a:rPr lang="fr-FR" sz="28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op in jouw schrift.</a:t>
            </a:r>
          </a:p>
          <a:p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Beantwoord deze vragen in jouw schrift.</a:t>
            </a:r>
          </a:p>
          <a:p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Neem dit alles mee naar de les.</a:t>
            </a:r>
          </a:p>
        </p:txBody>
      </p:sp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F1C39EDF-A763-45F2-BAA6-15C41C3223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25"/>
          <a:stretch/>
        </p:blipFill>
        <p:spPr>
          <a:xfrm>
            <a:off x="59184" y="46608"/>
            <a:ext cx="1458530" cy="145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386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emocratie – Betekenis en kenmerken politiek begrip | Historiek">
            <a:extLst>
              <a:ext uri="{FF2B5EF4-FFF2-40B4-BE49-F238E27FC236}">
                <a16:creationId xmlns:a16="http://schemas.microsoft.com/office/drawing/2014/main" id="{5B7E1E76-613F-4A71-BD48-9CF028E90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6116"/>
            <a:ext cx="12192000" cy="974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64AA815-D844-4A8A-8A23-36401B6FA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5400" dirty="0">
                <a:highlight>
                  <a:srgbClr val="800000"/>
                </a:highlight>
              </a:rPr>
              <a:t>De planning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97EA3FC-54CF-48F1-BD1D-FBDF4BCBB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096064"/>
            <a:ext cx="10353762" cy="4457136"/>
          </a:xfrm>
        </p:spPr>
        <p:txBody>
          <a:bodyPr>
            <a:normAutofit lnSpcReduction="10000"/>
          </a:bodyPr>
          <a:lstStyle/>
          <a:p>
            <a:r>
              <a:rPr lang="nl-NL" sz="3600" dirty="0">
                <a:highlight>
                  <a:srgbClr val="800000"/>
                </a:highlight>
              </a:rPr>
              <a:t>Huiswerk nakijken</a:t>
            </a:r>
          </a:p>
          <a:p>
            <a:r>
              <a:rPr lang="nl-NL" sz="3600" dirty="0">
                <a:highlight>
                  <a:srgbClr val="800000"/>
                </a:highlight>
              </a:rPr>
              <a:t>Verschillende staatsvormen</a:t>
            </a:r>
          </a:p>
          <a:p>
            <a:r>
              <a:rPr lang="nl-NL" sz="3600" dirty="0">
                <a:highlight>
                  <a:srgbClr val="800000"/>
                </a:highlight>
              </a:rPr>
              <a:t>De weg naar democratie</a:t>
            </a:r>
          </a:p>
          <a:p>
            <a:r>
              <a:rPr lang="nl-NL" sz="3600" dirty="0">
                <a:highlight>
                  <a:srgbClr val="800000"/>
                </a:highlight>
              </a:rPr>
              <a:t>Sociale verschillen</a:t>
            </a:r>
          </a:p>
          <a:p>
            <a:r>
              <a:rPr lang="nl-NL" sz="3600" dirty="0">
                <a:highlight>
                  <a:srgbClr val="800000"/>
                </a:highlight>
              </a:rPr>
              <a:t>Opdrachten</a:t>
            </a:r>
          </a:p>
          <a:p>
            <a:r>
              <a:rPr lang="nl-NL" sz="3600" dirty="0">
                <a:highlight>
                  <a:srgbClr val="800000"/>
                </a:highlight>
              </a:rPr>
              <a:t>Afsluiting</a:t>
            </a:r>
          </a:p>
        </p:txBody>
      </p:sp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A7688550-EE21-44F3-8FCB-DCA7D33530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25"/>
          <a:stretch/>
        </p:blipFill>
        <p:spPr>
          <a:xfrm>
            <a:off x="59183" y="46608"/>
            <a:ext cx="1653815" cy="164902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00F7C36-5273-45C9-BA3B-ACE4090291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948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671"/>
    </mc:Choice>
    <mc:Fallback>
      <p:transition spd="slow" advTm="23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72DDBE-EAFA-40FE-B5D8-8A1E0A92D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-118369"/>
            <a:ext cx="10353761" cy="1326321"/>
          </a:xfrm>
        </p:spPr>
        <p:txBody>
          <a:bodyPr>
            <a:normAutofit/>
          </a:bodyPr>
          <a:lstStyle/>
          <a:p>
            <a:r>
              <a:rPr lang="nl-NL" sz="4000" dirty="0">
                <a:highlight>
                  <a:srgbClr val="800000"/>
                </a:highlight>
              </a:rPr>
              <a:t>Huiswerkvragen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B903F3B-43F5-4611-B9EA-1B953D0EF9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331" y="1266987"/>
            <a:ext cx="11925670" cy="5041928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nl-NL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</a:rPr>
              <a:t>Benoem welke bestuursvormen er waren in het oude Griekenland en welke Sparta en Athene hadden?</a:t>
            </a:r>
          </a:p>
          <a:p>
            <a:pPr marL="914400" lvl="1" indent="-457200">
              <a:buFont typeface="+mj-lt"/>
              <a:buAutoNum type="arabicPeriod"/>
            </a:pPr>
            <a:r>
              <a:rPr lang="nl-NL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</a:rPr>
              <a:t>Sparta was een </a:t>
            </a:r>
            <a:r>
              <a:rPr lang="nl-NL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</a:rPr>
              <a:t>monarchie</a:t>
            </a:r>
            <a:r>
              <a:rPr lang="nl-NL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</a:rPr>
              <a:t>, maar kende wel een volksvergadering. Athene was een </a:t>
            </a:r>
            <a:r>
              <a:rPr lang="nl-NL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</a:rPr>
              <a:t>democratie</a:t>
            </a:r>
            <a:r>
              <a:rPr lang="nl-NL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</a:rPr>
              <a:t>, waarin in volksvergadering de macht had.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</a:rPr>
              <a:t>Leg uit waarom Sparta juist Ares (god van de oorlog) koos als </a:t>
            </a:r>
            <a:r>
              <a:rPr lang="nl-NL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</a:rPr>
              <a:t>beschermgod</a:t>
            </a:r>
            <a:r>
              <a:rPr lang="nl-NL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</a:rPr>
              <a:t> en Athene juist Pallas </a:t>
            </a:r>
            <a:r>
              <a:rPr lang="nl-NL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</a:rPr>
              <a:t>Athena</a:t>
            </a:r>
            <a:r>
              <a:rPr lang="nl-NL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</a:rPr>
              <a:t> (godin van de wijsheid).</a:t>
            </a:r>
          </a:p>
          <a:p>
            <a:pPr marL="914400" lvl="1" indent="-457200">
              <a:buFont typeface="+mj-lt"/>
              <a:buAutoNum type="arabicPeriod"/>
            </a:pPr>
            <a:r>
              <a:rPr lang="nl-NL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</a:rPr>
              <a:t>Sparta was een militaire staat, waardoor ze de steun van de oorlogsgod goed konden gebruiken. Athene koos juist voor P. </a:t>
            </a:r>
            <a:r>
              <a:rPr lang="nl-NL" sz="2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</a:rPr>
              <a:t>Athena</a:t>
            </a:r>
            <a:r>
              <a:rPr lang="nl-NL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</a:rPr>
              <a:t>, omdat zij godin van de wijsheid, beschaving en politiek was. Dit zijn allemaal kenmerken van de stadstaat Athene.</a:t>
            </a:r>
          </a:p>
          <a:p>
            <a:pPr marL="457200" indent="-457200">
              <a:buFont typeface="+mj-lt"/>
              <a:buAutoNum type="arabicPeriod"/>
            </a:pPr>
            <a:endParaRPr lang="nl-NL" sz="2400" b="1" dirty="0">
              <a:solidFill>
                <a:srgbClr val="FFFF00"/>
              </a:solidFill>
              <a:effectLst/>
              <a:highlight>
                <a:srgbClr val="800000"/>
              </a:highlight>
            </a:endParaRPr>
          </a:p>
        </p:txBody>
      </p:sp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93D0DF04-8FFF-4A2E-B4F3-6239AA8D66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25"/>
          <a:stretch/>
        </p:blipFill>
        <p:spPr>
          <a:xfrm>
            <a:off x="59184" y="55486"/>
            <a:ext cx="1031165" cy="102817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509B139-A5B1-4733-AEDA-B7A3F5308A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9928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668"/>
    </mc:Choice>
    <mc:Fallback>
      <p:transition spd="slow" advTm="100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72DDBE-EAFA-40FE-B5D8-8A1E0A92D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-118369"/>
            <a:ext cx="10353761" cy="1326321"/>
          </a:xfrm>
        </p:spPr>
        <p:txBody>
          <a:bodyPr>
            <a:normAutofit/>
          </a:bodyPr>
          <a:lstStyle/>
          <a:p>
            <a:r>
              <a:rPr lang="nl-NL" sz="4000" dirty="0">
                <a:highlight>
                  <a:srgbClr val="800000"/>
                </a:highlight>
              </a:rPr>
              <a:t>Huiswerkvragen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B903F3B-43F5-4611-B9EA-1B953D0EF9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283" y="1266987"/>
            <a:ext cx="11682717" cy="5041928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nl-NL" sz="100" dirty="0">
                <a:solidFill>
                  <a:schemeClr val="tx2">
                    <a:lumMod val="10000"/>
                  </a:schemeClr>
                </a:solidFill>
                <a:effectLst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100" dirty="0">
                <a:solidFill>
                  <a:schemeClr val="tx2">
                    <a:lumMod val="10000"/>
                  </a:schemeClr>
                </a:solidFill>
                <a:effectLst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800" dirty="0">
                <a:effectLst/>
                <a:highlight>
                  <a:srgbClr val="800000"/>
                </a:highlight>
              </a:rPr>
              <a:t>Waar zou jij het liefste willen opgroeien, in het oude Sparta of Athene? Leg je antwoord uit.</a:t>
            </a:r>
          </a:p>
          <a:p>
            <a:pPr marL="914400" lvl="1" indent="-457200">
              <a:buFont typeface="+mj-lt"/>
              <a:buAutoNum type="arabicPeriod"/>
            </a:pPr>
            <a:r>
              <a:rPr lang="nl-NL" sz="2400" dirty="0">
                <a:effectLst/>
                <a:highlight>
                  <a:srgbClr val="008000"/>
                </a:highlight>
              </a:rPr>
              <a:t>Eigen antwoord.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800" dirty="0">
                <a:effectLst/>
                <a:highlight>
                  <a:srgbClr val="800000"/>
                </a:highlight>
              </a:rPr>
              <a:t>Leg uit waardoor aartsvijanden Sparta en Athene toch samen moesten werken.</a:t>
            </a:r>
          </a:p>
          <a:p>
            <a:pPr marL="914400" lvl="1" indent="-457200">
              <a:buFont typeface="+mj-lt"/>
              <a:buAutoNum type="arabicPeriod"/>
            </a:pPr>
            <a:r>
              <a:rPr lang="nl-NL" sz="2600" dirty="0">
                <a:effectLst/>
                <a:highlight>
                  <a:srgbClr val="008000"/>
                </a:highlight>
              </a:rPr>
              <a:t>Tijdens de </a:t>
            </a:r>
            <a:r>
              <a:rPr lang="nl-NL" sz="2600" b="1" dirty="0">
                <a:solidFill>
                  <a:srgbClr val="FFFF00"/>
                </a:solidFill>
                <a:effectLst/>
                <a:highlight>
                  <a:srgbClr val="008000"/>
                </a:highlight>
              </a:rPr>
              <a:t>Perzische Oorlogen </a:t>
            </a:r>
            <a:r>
              <a:rPr lang="nl-NL" sz="2600" dirty="0">
                <a:effectLst/>
                <a:highlight>
                  <a:srgbClr val="008000"/>
                </a:highlight>
              </a:rPr>
              <a:t>(499 – 449 v.Chr.) werkten voornamelijk de Spartanen en Atheners samen om de Perzen te verslaan. Hierdoor gingen de Spartanen en Atheners zich Grieks voelen.</a:t>
            </a:r>
          </a:p>
          <a:p>
            <a:pPr marL="914400" lvl="1" indent="-457200">
              <a:buFont typeface="+mj-lt"/>
              <a:buAutoNum type="arabicPeriod"/>
            </a:pPr>
            <a:endParaRPr lang="nl-NL" sz="2600" dirty="0">
              <a:effectLst/>
              <a:highlight>
                <a:srgbClr val="800000"/>
              </a:highlight>
            </a:endParaRPr>
          </a:p>
          <a:p>
            <a:pPr marL="457200" indent="-457200">
              <a:buFont typeface="+mj-lt"/>
              <a:buAutoNum type="arabicPeriod"/>
            </a:pPr>
            <a:endParaRPr lang="nl-NL" sz="2400" b="1" dirty="0">
              <a:solidFill>
                <a:srgbClr val="FFFF00"/>
              </a:solidFill>
              <a:effectLst/>
              <a:highlight>
                <a:srgbClr val="800000"/>
              </a:highlight>
            </a:endParaRPr>
          </a:p>
        </p:txBody>
      </p:sp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93D0DF04-8FFF-4A2E-B4F3-6239AA8D66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25"/>
          <a:stretch/>
        </p:blipFill>
        <p:spPr>
          <a:xfrm>
            <a:off x="59184" y="55486"/>
            <a:ext cx="1031165" cy="102817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7602C26-20C9-404F-9868-27E67DA7EA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758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421"/>
    </mc:Choice>
    <mc:Fallback>
      <p:transition spd="slow" advTm="49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6DC45A-3617-4F67-A31B-301572ABC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74594"/>
            <a:ext cx="10353761" cy="1326321"/>
          </a:xfrm>
        </p:spPr>
        <p:txBody>
          <a:bodyPr/>
          <a:lstStyle/>
          <a:p>
            <a:r>
              <a:rPr lang="nl-NL" dirty="0">
                <a:highlight>
                  <a:srgbClr val="800000"/>
                </a:highlight>
              </a:rPr>
              <a:t>De lesdoelen: na deze les kan je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13B31B8-DEB6-4B0A-90B0-01B452813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589103"/>
            <a:ext cx="10353762" cy="4714043"/>
          </a:xfrm>
        </p:spPr>
        <p:txBody>
          <a:bodyPr>
            <a:normAutofit/>
          </a:bodyPr>
          <a:lstStyle/>
          <a:p>
            <a:endParaRPr lang="nl-NL" sz="4400" dirty="0"/>
          </a:p>
          <a:p>
            <a:endParaRPr lang="nl-NL" sz="3200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40B3DB7F-C334-4090-B476-6376098C38B9}"/>
              </a:ext>
            </a:extLst>
          </p:cNvPr>
          <p:cNvSpPr txBox="1"/>
          <p:nvPr/>
        </p:nvSpPr>
        <p:spPr>
          <a:xfrm>
            <a:off x="257452" y="1861336"/>
            <a:ext cx="11792505" cy="5259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nl-NL" sz="2400" dirty="0">
                <a:highlight>
                  <a:srgbClr val="800000"/>
                </a:highlight>
              </a:rPr>
              <a:t>Uitleggen hoe Athene de eerste </a:t>
            </a:r>
            <a:r>
              <a:rPr lang="nl-NL" sz="2400" b="1" dirty="0">
                <a:solidFill>
                  <a:srgbClr val="FFFF00"/>
                </a:solidFill>
                <a:highlight>
                  <a:srgbClr val="800000"/>
                </a:highlight>
              </a:rPr>
              <a:t>democratie</a:t>
            </a:r>
            <a:r>
              <a:rPr lang="nl-NL" sz="2400" dirty="0">
                <a:highlight>
                  <a:srgbClr val="800000"/>
                </a:highlight>
              </a:rPr>
              <a:t> werd.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nl-NL" sz="2400" dirty="0">
                <a:highlight>
                  <a:srgbClr val="800000"/>
                </a:highlight>
              </a:rPr>
              <a:t>overeenkomsten en verschillen benoemen tussen de huidige </a:t>
            </a:r>
            <a:r>
              <a:rPr lang="nl-NL" sz="2400" b="1" dirty="0">
                <a:solidFill>
                  <a:srgbClr val="FFFF00"/>
                </a:solidFill>
                <a:highlight>
                  <a:srgbClr val="800000"/>
                </a:highlight>
              </a:rPr>
              <a:t>democratie</a:t>
            </a:r>
            <a:r>
              <a:rPr lang="nl-NL" sz="2400" dirty="0">
                <a:highlight>
                  <a:srgbClr val="800000"/>
                </a:highlight>
              </a:rPr>
              <a:t> in Nederland en de </a:t>
            </a:r>
            <a:r>
              <a:rPr lang="nl-NL" sz="2400" b="1" dirty="0">
                <a:solidFill>
                  <a:srgbClr val="FFFF00"/>
                </a:solidFill>
                <a:highlight>
                  <a:srgbClr val="800000"/>
                </a:highlight>
              </a:rPr>
              <a:t>democratie</a:t>
            </a:r>
            <a:r>
              <a:rPr lang="nl-NL" sz="2400" dirty="0">
                <a:highlight>
                  <a:srgbClr val="800000"/>
                </a:highlight>
              </a:rPr>
              <a:t> in het oude Athene.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nl-NL" sz="2400" dirty="0">
                <a:highlight>
                  <a:srgbClr val="800000"/>
                </a:highlight>
              </a:rPr>
              <a:t>De </a:t>
            </a:r>
            <a:r>
              <a:rPr lang="nl-NL" sz="2400" b="1" dirty="0">
                <a:solidFill>
                  <a:srgbClr val="FFFF00"/>
                </a:solidFill>
                <a:highlight>
                  <a:srgbClr val="800000"/>
                </a:highlight>
              </a:rPr>
              <a:t>sociale verschillen </a:t>
            </a:r>
            <a:r>
              <a:rPr lang="nl-NL" sz="2400" dirty="0">
                <a:highlight>
                  <a:srgbClr val="800000"/>
                </a:highlight>
              </a:rPr>
              <a:t>binnen de Atheense </a:t>
            </a:r>
            <a:r>
              <a:rPr lang="nl-NL" sz="2400" b="1" dirty="0">
                <a:solidFill>
                  <a:srgbClr val="FFFF00"/>
                </a:solidFill>
                <a:highlight>
                  <a:srgbClr val="800000"/>
                </a:highlight>
              </a:rPr>
              <a:t>stadstaat</a:t>
            </a:r>
            <a:r>
              <a:rPr lang="nl-NL" sz="2400" dirty="0">
                <a:highlight>
                  <a:srgbClr val="800000"/>
                </a:highlight>
              </a:rPr>
              <a:t> benoemen.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nl-NL" sz="2400" dirty="0">
                <a:highlight>
                  <a:srgbClr val="800000"/>
                </a:highlight>
              </a:rPr>
              <a:t>Uitleggen hoe er een einde kwam aan de </a:t>
            </a:r>
            <a:r>
              <a:rPr lang="nl-NL" sz="2400" b="1" dirty="0">
                <a:solidFill>
                  <a:srgbClr val="FFFF00"/>
                </a:solidFill>
                <a:highlight>
                  <a:srgbClr val="800000"/>
                </a:highlight>
              </a:rPr>
              <a:t>democratie</a:t>
            </a:r>
            <a:r>
              <a:rPr lang="nl-NL" sz="2400" dirty="0">
                <a:highlight>
                  <a:srgbClr val="800000"/>
                </a:highlight>
              </a:rPr>
              <a:t> in Athene.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nl-NL" sz="2400" dirty="0">
                <a:highlight>
                  <a:srgbClr val="800000"/>
                </a:highlight>
              </a:rPr>
              <a:t>Uitleggen hoe de Griekse kennis is verspreid over de wereld onder Alexander de Grote.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nl-NL" sz="4000" dirty="0">
              <a:highlight>
                <a:srgbClr val="800000"/>
              </a:highlight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nl-NL" dirty="0"/>
          </a:p>
        </p:txBody>
      </p:sp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51D043B0-AE6B-4488-9D42-B7B4CB7354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25"/>
          <a:stretch/>
        </p:blipFill>
        <p:spPr>
          <a:xfrm>
            <a:off x="59184" y="46608"/>
            <a:ext cx="1458530" cy="1454307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30CBEF9-9022-4C5A-9DD8-363E30FFF44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9217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66"/>
    </mc:Choice>
    <mc:Fallback>
      <p:transition spd="slow" advTm="11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289D33-0013-441D-97FB-D62D3260F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highlight>
                  <a:srgbClr val="800000"/>
                </a:highlight>
              </a:rPr>
              <a:t>Hoofdstuk 2: </a:t>
            </a:r>
            <a:r>
              <a:rPr lang="nl-NL" i="1" dirty="0">
                <a:highlight>
                  <a:srgbClr val="800000"/>
                </a:highlight>
              </a:rPr>
              <a:t>de Grieken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D1F88C3-1F77-4E2F-9112-1D6261B8BD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7309" y="2096064"/>
            <a:ext cx="8700655" cy="4450510"/>
          </a:xfrm>
        </p:spPr>
        <p:txBody>
          <a:bodyPr>
            <a:normAutofit/>
          </a:bodyPr>
          <a:lstStyle/>
          <a:p>
            <a:r>
              <a:rPr lang="nl-NL" sz="3600" dirty="0"/>
              <a:t>Periode: de (klassieke) Oudheid.</a:t>
            </a:r>
          </a:p>
          <a:p>
            <a:r>
              <a:rPr lang="nl-NL" sz="3600" dirty="0"/>
              <a:t>Tijdvak: </a:t>
            </a:r>
            <a:r>
              <a:rPr lang="nl-NL" sz="3600" i="1" dirty="0"/>
              <a:t>Grieken en Romeinen.</a:t>
            </a:r>
            <a:endParaRPr lang="nl-NL" sz="3600" dirty="0"/>
          </a:p>
          <a:p>
            <a:r>
              <a:rPr lang="nl-NL" sz="3600" dirty="0"/>
              <a:t>3000 voor Christus – 500 na Christus.</a:t>
            </a:r>
          </a:p>
          <a:p>
            <a:r>
              <a:rPr lang="nl-NL" sz="3600" b="1" dirty="0">
                <a:solidFill>
                  <a:srgbClr val="FFFF00"/>
                </a:solidFill>
              </a:rPr>
              <a:t>Landbouwstedelijke samenlevingen</a:t>
            </a:r>
            <a:r>
              <a:rPr lang="nl-NL" sz="3200" dirty="0"/>
              <a:t>.</a:t>
            </a:r>
          </a:p>
        </p:txBody>
      </p:sp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73257EF9-F032-41B6-BF55-40BF947C40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25"/>
          <a:stretch/>
        </p:blipFill>
        <p:spPr>
          <a:xfrm>
            <a:off x="121327" y="1958290"/>
            <a:ext cx="2963094" cy="295451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F4FE81E-C8CB-4AA4-AC29-0D9216F3A9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227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554"/>
    </mc:Choice>
    <mc:Fallback>
      <p:transition spd="slow" advTm="23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73037D-C811-4487-8D24-FB54CDBF1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6" y="76200"/>
            <a:ext cx="10353761" cy="1326321"/>
          </a:xfrm>
        </p:spPr>
        <p:txBody>
          <a:bodyPr/>
          <a:lstStyle/>
          <a:p>
            <a:r>
              <a:rPr lang="nl-NL" dirty="0">
                <a:highlight>
                  <a:srgbClr val="800000"/>
                </a:highlight>
              </a:rPr>
              <a:t>Staatsvormen in het Oude Griekenland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BE24696-0F80-444A-B27D-0ABA107A87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654629"/>
            <a:ext cx="10734157" cy="4778828"/>
          </a:xfrm>
        </p:spPr>
        <p:txBody>
          <a:bodyPr>
            <a:normAutofit fontScale="92500" lnSpcReduction="10000"/>
          </a:bodyPr>
          <a:lstStyle/>
          <a:p>
            <a:r>
              <a:rPr lang="nl-NL" sz="32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Aristocratie;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 de adel (rijke of belangrijke mannen) zijn aan de macht.</a:t>
            </a:r>
            <a:endParaRPr lang="nl-NL" sz="3200" b="1" i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8000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32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Democratie; 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het volk is aan de macht en stemt over besluiten.</a:t>
            </a:r>
          </a:p>
          <a:p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32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Monarchie: 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een koning is aan de macht.</a:t>
            </a:r>
          </a:p>
          <a:p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32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Tirannie: 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iemand is met geweld aan de macht gekomen.</a:t>
            </a:r>
          </a:p>
        </p:txBody>
      </p:sp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6DF774D9-39EE-4C2D-B2B5-BD4720218F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25"/>
          <a:stretch/>
        </p:blipFill>
        <p:spPr>
          <a:xfrm>
            <a:off x="59184" y="55486"/>
            <a:ext cx="1031165" cy="102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654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635"/>
    </mc:Choice>
    <mc:Fallback>
      <p:transition spd="slow" advTm="46635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965199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nl-NL" altLang="nl-NL" sz="4000" dirty="0">
                <a:highlight>
                  <a:srgbClr val="800000"/>
                </a:highlight>
              </a:rPr>
              <a:t>Atheense democratie</a:t>
            </a:r>
            <a:br>
              <a:rPr lang="nl-NL" altLang="nl-NL" sz="4000" dirty="0">
                <a:highlight>
                  <a:srgbClr val="800000"/>
                </a:highlight>
              </a:rPr>
            </a:br>
            <a:br>
              <a:rPr lang="nl-NL" altLang="nl-NL" sz="4000" dirty="0">
                <a:highlight>
                  <a:srgbClr val="800000"/>
                </a:highlight>
              </a:rPr>
            </a:br>
            <a:r>
              <a:rPr lang="nl-NL" altLang="nl-NL" sz="4000" dirty="0">
                <a:highlight>
                  <a:srgbClr val="800000"/>
                </a:highlight>
              </a:rPr>
              <a:t>Wantrouwen en angst voor </a:t>
            </a:r>
            <a:r>
              <a:rPr lang="nl-NL" altLang="nl-NL" sz="4000" dirty="0">
                <a:solidFill>
                  <a:srgbClr val="FFFF00"/>
                </a:solidFill>
                <a:highlight>
                  <a:srgbClr val="800000"/>
                </a:highlight>
              </a:rPr>
              <a:t>tirannen</a:t>
            </a:r>
            <a:br>
              <a:rPr lang="nl-NL" altLang="nl-NL" sz="4000" dirty="0">
                <a:solidFill>
                  <a:srgbClr val="FFFF00"/>
                </a:solidFill>
                <a:highlight>
                  <a:srgbClr val="800000"/>
                </a:highlight>
              </a:rPr>
            </a:br>
            <a:br>
              <a:rPr lang="nl-NL" altLang="nl-NL" sz="4000" dirty="0">
                <a:solidFill>
                  <a:srgbClr val="FFFF00"/>
                </a:solidFill>
                <a:highlight>
                  <a:srgbClr val="800000"/>
                </a:highlight>
              </a:rPr>
            </a:br>
            <a:r>
              <a:rPr lang="nl-NL" altLang="nl-NL" sz="4000" dirty="0">
                <a:highlight>
                  <a:srgbClr val="800000"/>
                </a:highlight>
              </a:rPr>
              <a:t>(</a:t>
            </a:r>
            <a:r>
              <a:rPr lang="nl-NL" altLang="nl-NL" sz="4000" dirty="0">
                <a:solidFill>
                  <a:srgbClr val="FFFF00"/>
                </a:solidFill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tirannie</a:t>
            </a:r>
            <a:r>
              <a:rPr lang="nl-NL" altLang="nl-NL" sz="4000" dirty="0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; staatsvorm waarin één leider via geweld de macht heeft</a:t>
            </a:r>
            <a:r>
              <a:rPr lang="nl-NL" altLang="nl-NL" sz="4000" dirty="0">
                <a:highlight>
                  <a:srgbClr val="800000"/>
                </a:highlight>
              </a:rPr>
              <a:t>). 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15900" y="3429000"/>
            <a:ext cx="6241012" cy="4525963"/>
          </a:xfrm>
        </p:spPr>
        <p:txBody>
          <a:bodyPr/>
          <a:lstStyle/>
          <a:p>
            <a:r>
              <a:rPr lang="nl-NL" altLang="nl-NL" sz="4400" b="1" dirty="0">
                <a:solidFill>
                  <a:srgbClr val="FFFF00"/>
                </a:solidFill>
                <a:highlight>
                  <a:srgbClr val="800000"/>
                </a:highlight>
              </a:rPr>
              <a:t>Ostracisme: </a:t>
            </a:r>
            <a:r>
              <a:rPr lang="nl-NL" altLang="nl-NL" sz="4400" dirty="0">
                <a:solidFill>
                  <a:srgbClr val="FFFF00"/>
                </a:solidFill>
              </a:rPr>
              <a:t>stemronde om politieke leiders voor 10 jaar te verbannen.</a:t>
            </a:r>
          </a:p>
          <a:p>
            <a:endParaRPr lang="nl-NL" altLang="nl-NL" sz="2800" dirty="0"/>
          </a:p>
        </p:txBody>
      </p:sp>
      <p:pic>
        <p:nvPicPr>
          <p:cNvPr id="22532" name="Picture 4" descr="ostrakon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51687" y="3597274"/>
            <a:ext cx="4824413" cy="3044825"/>
          </a:xfrm>
        </p:spPr>
      </p:pic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52E95B-5E68-426F-9DAE-2C6060006EC9}" type="slidenum">
              <a:rPr lang="nl-NL" altLang="nl-NL" smtClean="0"/>
              <a:pPr>
                <a:defRPr/>
              </a:pPr>
              <a:t>8</a:t>
            </a:fld>
            <a:endParaRPr lang="nl-NL" altLang="nl-NL"/>
          </a:p>
        </p:txBody>
      </p:sp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9BB587DD-EB64-4C95-8930-CCD24859A5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25"/>
          <a:stretch/>
        </p:blipFill>
        <p:spPr>
          <a:xfrm>
            <a:off x="59184" y="55487"/>
            <a:ext cx="800271" cy="79795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D0C6863-7760-43CB-AC14-B5741BB681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713"/>
    </mc:Choice>
    <mc:Fallback>
      <p:transition spd="slow" advTm="56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ADB62F-5E2B-44A4-AC0F-F252B310D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AA91BB95-AAD2-454D-AEB8-062E047944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6771729"/>
              </p:ext>
            </p:extLst>
          </p:nvPr>
        </p:nvGraphicFramePr>
        <p:xfrm>
          <a:off x="238125" y="268549"/>
          <a:ext cx="11715750" cy="65228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3542">
                  <a:extLst>
                    <a:ext uri="{9D8B030D-6E8A-4147-A177-3AD203B41FA5}">
                      <a16:colId xmlns:a16="http://schemas.microsoft.com/office/drawing/2014/main" val="4065570645"/>
                    </a:ext>
                  </a:extLst>
                </a:gridCol>
                <a:gridCol w="1705316">
                  <a:extLst>
                    <a:ext uri="{9D8B030D-6E8A-4147-A177-3AD203B41FA5}">
                      <a16:colId xmlns:a16="http://schemas.microsoft.com/office/drawing/2014/main" val="3174244287"/>
                    </a:ext>
                  </a:extLst>
                </a:gridCol>
                <a:gridCol w="8686892">
                  <a:extLst>
                    <a:ext uri="{9D8B030D-6E8A-4147-A177-3AD203B41FA5}">
                      <a16:colId xmlns:a16="http://schemas.microsoft.com/office/drawing/2014/main" val="1570052591"/>
                    </a:ext>
                  </a:extLst>
                </a:gridCol>
              </a:tblGrid>
              <a:tr h="2283020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Wat?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40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Maak de opdrachten van het werkblad </a:t>
                      </a:r>
                      <a:r>
                        <a:rPr lang="nl-NL" sz="4000" b="0" i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 Atheense weg naar democratie.</a:t>
                      </a:r>
                      <a:endParaRPr lang="nl-NL" sz="40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6106443"/>
                  </a:ext>
                </a:extLst>
              </a:tr>
              <a:tr h="1413282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Tijd?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 rest van de les?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3641270"/>
                  </a:ext>
                </a:extLst>
              </a:tr>
              <a:tr h="1413282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Schrijf de antwoorden in jouw schrift. </a:t>
                      </a:r>
                    </a:p>
                    <a:p>
                      <a:r>
                        <a:rPr lang="nl-NL" sz="3200" b="1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NIET OP DE BLADEN SCHRIJVEN!!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4067879"/>
                  </a:ext>
                </a:extLst>
              </a:tr>
              <a:tr h="1413282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Hulp?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Mag in tweetallen,  overleggen </a:t>
                      </a:r>
                      <a:r>
                        <a:rPr lang="nl-NL" sz="3200" b="1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 fluistertoon</a:t>
                      </a:r>
                      <a:r>
                        <a:rPr lang="nl-NL" sz="3200" b="0" u="non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nl-NL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3743703"/>
                  </a:ext>
                </a:extLst>
              </a:tr>
            </a:tbl>
          </a:graphicData>
        </a:graphic>
      </p:graphicFrame>
      <p:pic>
        <p:nvPicPr>
          <p:cNvPr id="6" name="Afbeelding 5">
            <a:extLst>
              <a:ext uri="{FF2B5EF4-FFF2-40B4-BE49-F238E27FC236}">
                <a16:creationId xmlns:a16="http://schemas.microsoft.com/office/drawing/2014/main" id="{4C6BFA19-9482-4EA0-94EA-CEE399CC5C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012" t="30735" r="71752" b="62094"/>
          <a:stretch/>
        </p:blipFill>
        <p:spPr>
          <a:xfrm>
            <a:off x="515822" y="414233"/>
            <a:ext cx="720940" cy="96784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CAEFEC2-9C20-4971-AEA9-8B3A117F0F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143" t="42849" r="71154" b="49816"/>
          <a:stretch/>
        </p:blipFill>
        <p:spPr>
          <a:xfrm>
            <a:off x="352417" y="2707496"/>
            <a:ext cx="1047750" cy="990036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F728042A-2399-4386-BE2E-DE2CF3BC0A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143" t="51371" r="71154" b="43324"/>
          <a:stretch/>
        </p:blipFill>
        <p:spPr>
          <a:xfrm>
            <a:off x="389920" y="4150504"/>
            <a:ext cx="1047750" cy="716157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A5683C80-4531-4FA3-8DDF-CBB260F01E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143" t="60346" r="71154" b="32174"/>
          <a:stretch/>
        </p:blipFill>
        <p:spPr>
          <a:xfrm>
            <a:off x="352417" y="5420212"/>
            <a:ext cx="1047750" cy="100965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01C9F58-8FEE-4006-BCFF-FCA18F816A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085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084"/>
    </mc:Choice>
    <mc:Fallback>
      <p:transition spd="slow" advTm="27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44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0.2|0.2|0.1|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2|19|14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Damast</Template>
  <TotalTime>5542</TotalTime>
  <Words>799</Words>
  <Application>Microsoft Office PowerPoint</Application>
  <PresentationFormat>Breedbeeld</PresentationFormat>
  <Paragraphs>88</Paragraphs>
  <Slides>17</Slides>
  <Notes>0</Notes>
  <HiddenSlides>0</HiddenSlides>
  <MMClips>15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2" baseType="lpstr">
      <vt:lpstr>Arial</vt:lpstr>
      <vt:lpstr>Bookman Old Style</vt:lpstr>
      <vt:lpstr>Rockwell</vt:lpstr>
      <vt:lpstr>Wingdings</vt:lpstr>
      <vt:lpstr>Damask</vt:lpstr>
      <vt:lpstr>Havo/vwo 1 Hoofdstuk 2: De grieken  Les 3: democratie en politiek in de Griekse stadstaat  </vt:lpstr>
      <vt:lpstr>De planning</vt:lpstr>
      <vt:lpstr>Huiswerkvragen</vt:lpstr>
      <vt:lpstr>Huiswerkvragen</vt:lpstr>
      <vt:lpstr>De lesdoelen: na deze les kan je</vt:lpstr>
      <vt:lpstr>Hoofdstuk 2: de Grieken</vt:lpstr>
      <vt:lpstr>Staatsvormen in het Oude Griekenland</vt:lpstr>
      <vt:lpstr>Atheense democratie  Wantrouwen en angst voor tirannen  (tirannie; staatsvorm waarin één leider via geweld de macht heeft). </vt:lpstr>
      <vt:lpstr>PowerPoint-presentatie</vt:lpstr>
      <vt:lpstr>PowerPoint-presentatie</vt:lpstr>
      <vt:lpstr>Gelijkheid in Athene? De sociale verschillen</vt:lpstr>
      <vt:lpstr>PowerPoint-presentatie</vt:lpstr>
      <vt:lpstr>Alexander de grote (356 – 323 v.Chr.)</vt:lpstr>
      <vt:lpstr>Alexander de grote (356 – 323 v.Chr.)</vt:lpstr>
      <vt:lpstr>Alexander de grote van Macedonië</vt:lpstr>
      <vt:lpstr>Controlevragen</vt:lpstr>
      <vt:lpstr>Huiswerk voor  de volgende les: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Mh1b Paragraaf 4.4 24-03-2021</dc:title>
  <dc:creator>ferry vd horst</dc:creator>
  <cp:lastModifiedBy>Ferry van der Horst</cp:lastModifiedBy>
  <cp:revision>168</cp:revision>
  <dcterms:created xsi:type="dcterms:W3CDTF">2021-03-18T08:49:05Z</dcterms:created>
  <dcterms:modified xsi:type="dcterms:W3CDTF">2022-10-22T09:58:50Z</dcterms:modified>
</cp:coreProperties>
</file>